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2"/>
  </p:notesMasterIdLst>
  <p:sldIdLst>
    <p:sldId id="435" r:id="rId2"/>
    <p:sldId id="256" r:id="rId3"/>
    <p:sldId id="434" r:id="rId4"/>
    <p:sldId id="259" r:id="rId5"/>
    <p:sldId id="375" r:id="rId6"/>
    <p:sldId id="373" r:id="rId7"/>
    <p:sldId id="380" r:id="rId8"/>
    <p:sldId id="374" r:id="rId9"/>
    <p:sldId id="381" r:id="rId10"/>
    <p:sldId id="382" r:id="rId11"/>
    <p:sldId id="384" r:id="rId12"/>
    <p:sldId id="387" r:id="rId13"/>
    <p:sldId id="386" r:id="rId14"/>
    <p:sldId id="377" r:id="rId15"/>
    <p:sldId id="391" r:id="rId16"/>
    <p:sldId id="388" r:id="rId17"/>
    <p:sldId id="389" r:id="rId18"/>
    <p:sldId id="393" r:id="rId19"/>
    <p:sldId id="390" r:id="rId20"/>
    <p:sldId id="385" r:id="rId21"/>
    <p:sldId id="378" r:id="rId22"/>
    <p:sldId id="425" r:id="rId23"/>
    <p:sldId id="431" r:id="rId24"/>
    <p:sldId id="394" r:id="rId25"/>
    <p:sldId id="392" r:id="rId26"/>
    <p:sldId id="395" r:id="rId27"/>
    <p:sldId id="397" r:id="rId28"/>
    <p:sldId id="396" r:id="rId29"/>
    <p:sldId id="379" r:id="rId30"/>
    <p:sldId id="398" r:id="rId31"/>
    <p:sldId id="399" r:id="rId32"/>
    <p:sldId id="401" r:id="rId33"/>
    <p:sldId id="404" r:id="rId34"/>
    <p:sldId id="402" r:id="rId35"/>
    <p:sldId id="405" r:id="rId36"/>
    <p:sldId id="406" r:id="rId37"/>
    <p:sldId id="407" r:id="rId38"/>
    <p:sldId id="408" r:id="rId39"/>
    <p:sldId id="426" r:id="rId40"/>
    <p:sldId id="409" r:id="rId41"/>
    <p:sldId id="411" r:id="rId42"/>
    <p:sldId id="412" r:id="rId43"/>
    <p:sldId id="417" r:id="rId44"/>
    <p:sldId id="415" r:id="rId45"/>
    <p:sldId id="416" r:id="rId46"/>
    <p:sldId id="414" r:id="rId47"/>
    <p:sldId id="413" r:id="rId48"/>
    <p:sldId id="418" r:id="rId49"/>
    <p:sldId id="419" r:id="rId50"/>
    <p:sldId id="420" r:id="rId51"/>
    <p:sldId id="421" r:id="rId52"/>
    <p:sldId id="422" r:id="rId53"/>
    <p:sldId id="423" r:id="rId54"/>
    <p:sldId id="424" r:id="rId55"/>
    <p:sldId id="427" r:id="rId56"/>
    <p:sldId id="429" r:id="rId57"/>
    <p:sldId id="433" r:id="rId58"/>
    <p:sldId id="428" r:id="rId59"/>
    <p:sldId id="430" r:id="rId60"/>
    <p:sldId id="432" r:id="rId61"/>
  </p:sldIdLst>
  <p:sldSz cx="12192000" cy="6858000"/>
  <p:notesSz cx="6858000" cy="9144000"/>
  <p:embeddedFontLst>
    <p:embeddedFont>
      <p:font typeface="新細明體" panose="02020500000000000000" pitchFamily="18" charset="-120"/>
      <p:regular r:id="rId63"/>
    </p:embeddedFont>
    <p:embeddedFont>
      <p:font typeface="Calibri" panose="020F0502020204030204" pitchFamily="34" charset="0"/>
      <p:regular r:id="rId64"/>
      <p:bold r:id="rId65"/>
      <p:italic r:id="rId66"/>
      <p:boldItalic r:id="rId67"/>
    </p:embeddedFont>
    <p:embeddedFont>
      <p:font typeface="Calibri Light" panose="020F0302020204030204" pitchFamily="34" charset="0"/>
      <p:regular r:id="rId68"/>
      <p:italic r:id="rId6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DB129"/>
    <a:srgbClr val="61DAFB"/>
    <a:srgbClr val="548235"/>
    <a:srgbClr val="F7DF1E"/>
    <a:srgbClr val="2196F3"/>
    <a:srgbClr val="FC490B"/>
    <a:srgbClr val="2F528F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629" autoAdjust="0"/>
    <p:restoredTop sz="80148" autoAdjust="0"/>
  </p:normalViewPr>
  <p:slideViewPr>
    <p:cSldViewPr snapToGrid="0">
      <p:cViewPr varScale="1">
        <p:scale>
          <a:sx n="58" d="100"/>
          <a:sy n="58" d="100"/>
        </p:scale>
        <p:origin x="352" y="5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.fntdata"/><Relationship Id="rId68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4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2.fntdata"/><Relationship Id="rId69" Type="http://schemas.openxmlformats.org/officeDocument/2006/relationships/font" Target="fonts/font7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3.fntdata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sv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425B69-14A5-436B-AFC8-C1EDC6A5F4D9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164E6C-40F5-401B-8E3B-02595F1380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59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前端和後端差別？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8847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6934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5924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296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6652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2864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9165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9889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6239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6289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330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2762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9732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616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8721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7464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88272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75180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0325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4899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63727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7941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VS code </a:t>
            </a:r>
          </a:p>
          <a:p>
            <a:r>
              <a:rPr lang="en-US" dirty="0"/>
              <a:t>Index.html</a:t>
            </a:r>
          </a:p>
          <a:p>
            <a:r>
              <a:rPr lang="en-US" dirty="0"/>
              <a:t>Google inspector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27501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2431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8885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181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9000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4151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547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805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368E1-1F7D-49EC-A145-248420140C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F268FC-B153-42B8-932D-988490AFAF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E1F5-769A-45A2-A13A-69CF84153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793EA2-5FEA-4428-A046-C6C2B9202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2F44F-CDC5-4F04-957D-E50E924F7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370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C94FF-8363-4F10-8C92-F3E16EF1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6A578F-5A18-4D9D-B372-7F628AF76D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51CD0F-89EA-4C61-BD5B-5A7DA1D5A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E2C419-4200-4FFE-8051-F62B4506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5CA7D-26F9-4A71-B341-853EA2F2C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55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F37C8E-354C-497D-AB05-FC0A835AE0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E96986-2ABB-4278-8483-C0BD1B01B5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0DF7F0-7D7A-418E-BF5B-7A5F9FC0E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A4F3F3-1572-4BEE-B092-78AEA5FC9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1ABA6A-37B0-4C32-A0A1-D1E1527C0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20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354CA-7FA4-4267-A424-0EAAAD510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86126-12BA-4F91-A711-983FEB464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99425-CC70-4E07-A727-A53A82110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9165B-4419-4571-B2FE-3C7B8CEA2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72DBC2-3F79-4A01-A131-5B3605A5C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675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3CB59-A03B-4488-AD1C-5BB902CA3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447FDB-E981-44F2-B460-500F23CA9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F9D86-CAD9-41B6-A18C-ABF87CD07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320640-98F6-41B9-9481-A9822AFBE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8E072-B2FC-4EDC-AFD7-400EC36AF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924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AE920-2CD1-4382-92C3-6008D8C1C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4062E-EA9B-47B4-BF42-9956055388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2BCA04-A65F-43B9-ACAF-93846FB957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816EBE-0544-4F84-98ED-9F70679F6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F2F621-E03D-49A3-8B0F-40A2280BE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C5FFC8-CBB6-4810-84D3-D406B63D1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281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72909-98B7-4515-96A8-CCE438E12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6065E9-5AD1-4624-A949-86B9673F2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D6223B-FF52-4657-818C-DFFB737FAE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B1671E-AF48-4757-97CD-A4D60187A3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4E239F-C2BF-4928-AACA-BF32ACD3E5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AC885F-3340-430F-881D-DB630D746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8AEE86-78BB-4950-890F-AEE7874D3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513286-CBA8-4C3C-924C-4D2B0B4BD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22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6DACA-B7F0-4CB6-83D3-C428DED42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615A24-0F99-46E8-BE3E-A93F90DEE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938B41-2C43-4164-AD9D-B88035671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FFE85A-3A73-479B-B53D-0014D2C86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138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38EA91-B7CE-4B26-8388-E0A50BEE8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88CCCE-32E2-4E68-93B3-0219786B0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5BA684-1753-4D56-B2DB-3F715CD5B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177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4E761-C7BA-4107-A1E2-613801FB8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8DD06-854F-4053-BD35-77ED0C261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332060-CEBC-41BD-8E31-3869ED901D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36F11-FF0B-4415-9FF2-9A2CCAC05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34B54-AECD-4B1E-BA51-98094D31B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3645E8-6206-4559-9E02-DD2745503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78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930AB-C44D-4362-82B6-E8159C5AD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4DE4A2-ABA3-43A6-9FF0-75340495E9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B9DA55-E978-4DDA-9249-6023267953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D90DC0-1635-492E-BCA5-DF319EE6E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2A3263-1B25-497F-8A13-A22BA68A6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FCE381-688E-4868-B4EE-687E40AEC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91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A3784C-3530-4B8C-83D8-4115D0047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055B26-4AFC-4E7C-A0C5-B766F1E984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40C68-F140-41ED-86D8-C2A9C93F90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81CB8-A1AA-4825-AAE1-6CB24AFF9035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202A0-0D0C-4DA5-9DCB-0ADB74FD5A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C157EA-5085-4A4A-AE30-BC6153AD94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652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13" Type="http://schemas.openxmlformats.org/officeDocument/2006/relationships/image" Target="../media/image24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svg"/><Relationship Id="rId4" Type="http://schemas.openxmlformats.org/officeDocument/2006/relationships/image" Target="../media/image15.svg"/><Relationship Id="rId9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519E215A-035A-40D5-B221-762F260DE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98425" y="992657"/>
            <a:ext cx="6895465" cy="48726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6238240" y="3913961"/>
            <a:ext cx="625856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6600" spc="600" dirty="0">
                <a:solidFill>
                  <a:schemeClr val="bg1">
                    <a:lumMod val="75000"/>
                  </a:schemeClr>
                </a:solidFill>
              </a:rPr>
              <a:t>Workshop</a:t>
            </a:r>
            <a:endParaRPr lang="en-US" sz="6600" spc="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31088B-1AF3-4A32-91F4-4E72CE936D92}"/>
              </a:ext>
            </a:extLst>
          </p:cNvPr>
          <p:cNvSpPr txBox="1"/>
          <p:nvPr/>
        </p:nvSpPr>
        <p:spPr>
          <a:xfrm>
            <a:off x="6096000" y="1821081"/>
            <a:ext cx="555752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600" dirty="0">
                <a:solidFill>
                  <a:srgbClr val="61DAFB"/>
                </a:solidFill>
              </a:rPr>
              <a:t>React</a:t>
            </a:r>
          </a:p>
        </p:txBody>
      </p:sp>
    </p:spTree>
    <p:extLst>
      <p:ext uri="{BB962C8B-B14F-4D97-AF65-F5344CB8AC3E}">
        <p14:creationId xmlns:p14="http://schemas.microsoft.com/office/powerpoint/2010/main" val="3968750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519E215A-035A-40D5-B221-762F260DE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37393" y="726464"/>
            <a:ext cx="5636444" cy="39829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627496" y="2321004"/>
            <a:ext cx="490989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spc="600" dirty="0">
                <a:solidFill>
                  <a:schemeClr val="bg1">
                    <a:lumMod val="75000"/>
                  </a:schemeClr>
                </a:solidFill>
              </a:rPr>
              <a:t>That’s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31088B-1AF3-4A32-91F4-4E72CE936D92}"/>
              </a:ext>
            </a:extLst>
          </p:cNvPr>
          <p:cNvSpPr txBox="1"/>
          <p:nvPr/>
        </p:nvSpPr>
        <p:spPr>
          <a:xfrm>
            <a:off x="6277138" y="4269488"/>
            <a:ext cx="4156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spc="600" dirty="0">
                <a:solidFill>
                  <a:srgbClr val="61DAFB"/>
                </a:solidFill>
              </a:rPr>
              <a:t>React</a:t>
            </a:r>
          </a:p>
        </p:txBody>
      </p:sp>
    </p:spTree>
    <p:extLst>
      <p:ext uri="{BB962C8B-B14F-4D97-AF65-F5344CB8AC3E}">
        <p14:creationId xmlns:p14="http://schemas.microsoft.com/office/powerpoint/2010/main" val="18516207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3793452" y="521734"/>
            <a:ext cx="490989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>
                <a:solidFill>
                  <a:schemeClr val="bg1">
                    <a:lumMod val="75000"/>
                  </a:schemeClr>
                </a:solidFill>
              </a:rPr>
              <a:t>Even more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31088B-1AF3-4A32-91F4-4E72CE936D92}"/>
              </a:ext>
            </a:extLst>
          </p:cNvPr>
          <p:cNvSpPr txBox="1"/>
          <p:nvPr/>
        </p:nvSpPr>
        <p:spPr>
          <a:xfrm>
            <a:off x="1254057" y="5145005"/>
            <a:ext cx="32279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Flutter</a:t>
            </a:r>
          </a:p>
        </p:txBody>
      </p:sp>
      <p:pic>
        <p:nvPicPr>
          <p:cNvPr id="4098" name="Picture 2" descr="ãflutterãçåçæå°çµæ">
            <a:extLst>
              <a:ext uri="{FF2B5EF4-FFF2-40B4-BE49-F238E27FC236}">
                <a16:creationId xmlns:a16="http://schemas.microsoft.com/office/drawing/2014/main" id="{AB468EE2-16D7-4B6C-A70E-7E6C126132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842" y="1879060"/>
            <a:ext cx="3227962" cy="3227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0BC59B-DD44-470C-8956-50F7807A8F36}"/>
              </a:ext>
            </a:extLst>
          </p:cNvPr>
          <p:cNvSpPr txBox="1"/>
          <p:nvPr/>
        </p:nvSpPr>
        <p:spPr>
          <a:xfrm>
            <a:off x="5001637" y="3276732"/>
            <a:ext cx="217737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>
                <a:solidFill>
                  <a:schemeClr val="bg1">
                    <a:lumMod val="75000"/>
                  </a:schemeClr>
                </a:solidFill>
              </a:rPr>
              <a:t>With</a:t>
            </a:r>
          </a:p>
        </p:txBody>
      </p:sp>
      <p:sp>
        <p:nvSpPr>
          <p:cNvPr id="2" name="AutoShape 4" descr="ç¸éåç">
            <a:extLst>
              <a:ext uri="{FF2B5EF4-FFF2-40B4-BE49-F238E27FC236}">
                <a16:creationId xmlns:a16="http://schemas.microsoft.com/office/drawing/2014/main" id="{C28BD67F-D2F6-4F70-82E2-AD8613DF932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DD30F857-485B-436B-B93C-6434F9D443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70196" y="1879060"/>
            <a:ext cx="3227962" cy="322796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284C314-3B4E-4B1F-BE94-B78706F7116E}"/>
              </a:ext>
            </a:extLst>
          </p:cNvPr>
          <p:cNvSpPr txBox="1"/>
          <p:nvPr/>
        </p:nvSpPr>
        <p:spPr>
          <a:xfrm>
            <a:off x="7970196" y="5204781"/>
            <a:ext cx="32279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Dart</a:t>
            </a:r>
          </a:p>
        </p:txBody>
      </p:sp>
    </p:spTree>
    <p:extLst>
      <p:ext uri="{BB962C8B-B14F-4D97-AF65-F5344CB8AC3E}">
        <p14:creationId xmlns:p14="http://schemas.microsoft.com/office/powerpoint/2010/main" val="1099600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-123218" y="417026"/>
            <a:ext cx="1274323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>
                <a:solidFill>
                  <a:schemeClr val="bg1">
                    <a:lumMod val="75000"/>
                  </a:schemeClr>
                </a:solidFill>
              </a:rPr>
              <a:t>Will On New OS by </a:t>
            </a:r>
            <a:r>
              <a:rPr lang="en-US" altLang="zh-TW" sz="6600" spc="600" dirty="0">
                <a:solidFill>
                  <a:schemeClr val="bg1">
                    <a:lumMod val="75000"/>
                  </a:schemeClr>
                </a:solidFill>
              </a:rPr>
              <a:t>GOOGLE</a:t>
            </a:r>
            <a:endParaRPr lang="en-US" sz="6600" spc="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" name="AutoShape 4" descr="ç¸éåç">
            <a:extLst>
              <a:ext uri="{FF2B5EF4-FFF2-40B4-BE49-F238E27FC236}">
                <a16:creationId xmlns:a16="http://schemas.microsoft.com/office/drawing/2014/main" id="{C28BD67F-D2F6-4F70-82E2-AD8613DF932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170" name="Picture 2" descr="ãFUchsia osãçåçæå°çµæ">
            <a:extLst>
              <a:ext uri="{FF2B5EF4-FFF2-40B4-BE49-F238E27FC236}">
                <a16:creationId xmlns:a16="http://schemas.microsoft.com/office/drawing/2014/main" id="{8AA65F18-7620-4BAE-9082-B3099B2A93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7746" y="1739549"/>
            <a:ext cx="8316507" cy="4665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7438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1244360" y="1239720"/>
            <a:ext cx="970327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Get Started from</a:t>
            </a:r>
            <a:r>
              <a:rPr lang="en-US" sz="13800" spc="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3800" spc="600" dirty="0">
                <a:solidFill>
                  <a:srgbClr val="FC490B"/>
                </a:solidFill>
              </a:rPr>
              <a:t>HTML</a:t>
            </a:r>
          </a:p>
        </p:txBody>
      </p:sp>
    </p:spTree>
    <p:extLst>
      <p:ext uri="{BB962C8B-B14F-4D97-AF65-F5344CB8AC3E}">
        <p14:creationId xmlns:p14="http://schemas.microsoft.com/office/powerpoint/2010/main" val="21148886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49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487514" y="3703290"/>
            <a:ext cx="71000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>
                <a:solidFill>
                  <a:schemeClr val="bg1">
                    <a:lumMod val="95000"/>
                  </a:schemeClr>
                </a:solidFill>
              </a:rPr>
              <a:t>HTML</a:t>
            </a:r>
          </a:p>
        </p:txBody>
      </p:sp>
    </p:spTree>
    <p:extLst>
      <p:ext uri="{BB962C8B-B14F-4D97-AF65-F5344CB8AC3E}">
        <p14:creationId xmlns:p14="http://schemas.microsoft.com/office/powerpoint/2010/main" val="2637863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49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429146" y="728260"/>
            <a:ext cx="6944420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 err="1">
                <a:solidFill>
                  <a:schemeClr val="bg1">
                    <a:lumMod val="95000"/>
                  </a:schemeClr>
                </a:solidFill>
              </a:rPr>
              <a:t>HyperText</a:t>
            </a:r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 Markup Language</a:t>
            </a:r>
          </a:p>
        </p:txBody>
      </p:sp>
    </p:spTree>
    <p:extLst>
      <p:ext uri="{BB962C8B-B14F-4D97-AF65-F5344CB8AC3E}">
        <p14:creationId xmlns:p14="http://schemas.microsoft.com/office/powerpoint/2010/main" val="53343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html5-elements">
            <a:extLst>
              <a:ext uri="{FF2B5EF4-FFF2-40B4-BE49-F238E27FC236}">
                <a16:creationId xmlns:a16="http://schemas.microsoft.com/office/drawing/2014/main" id="{0D614B4D-AFC6-4295-91B7-A7ED0BC575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00050"/>
            <a:ext cx="4552950" cy="605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DA37B4-C20E-4680-9880-DD2FC8492A2D}"/>
              </a:ext>
            </a:extLst>
          </p:cNvPr>
          <p:cNvSpPr txBox="1"/>
          <p:nvPr/>
        </p:nvSpPr>
        <p:spPr>
          <a:xfrm flipH="1">
            <a:off x="7005941" y="513495"/>
            <a:ext cx="33053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FC490B"/>
                </a:solidFill>
              </a:rPr>
              <a:t>HTML Tag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6800849" y="1867711"/>
            <a:ext cx="455295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&lt;div&gt;&lt;/div&gt;</a:t>
            </a:r>
          </a:p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&lt;span&gt;&lt;/span&gt;</a:t>
            </a:r>
          </a:p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&lt;h1&gt;&lt;/h1&gt;</a:t>
            </a:r>
          </a:p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&lt;p&gt;&lt;/p&gt;</a:t>
            </a:r>
          </a:p>
        </p:txBody>
      </p:sp>
    </p:spTree>
    <p:extLst>
      <p:ext uri="{BB962C8B-B14F-4D97-AF65-F5344CB8AC3E}">
        <p14:creationId xmlns:p14="http://schemas.microsoft.com/office/powerpoint/2010/main" val="32916193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66D9EC7-3308-4149-8F2B-E75FEABA0607}"/>
              </a:ext>
            </a:extLst>
          </p:cNvPr>
          <p:cNvSpPr/>
          <p:nvPr/>
        </p:nvSpPr>
        <p:spPr>
          <a:xfrm>
            <a:off x="0" y="0"/>
            <a:ext cx="5661498" cy="6858000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293273" y="468775"/>
            <a:ext cx="6025352" cy="6389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&lt;div&gt;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&lt;h1&gt;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Hello World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!&lt;/h1&gt;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&lt;p&gt;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Diary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&lt;/p&gt;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&lt;/div&gt;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&lt;div&gt;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&lt;h2&gt;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H2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&lt;/h2&gt;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&lt;h3&gt;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H3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&lt;/h3&gt;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&lt;h4&gt;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H4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&lt;/h4&gt;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&lt;h5&gt;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H5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&lt;/h5&gt;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&lt;h6&gt;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H6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&lt;/h6&gt;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&lt;/div&gt;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CC3B001-90A3-4456-A5B8-B1504F8AC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8820" y="643467"/>
            <a:ext cx="3508654" cy="541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4214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1244360" y="2321004"/>
            <a:ext cx="970327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Let’s</a:t>
            </a:r>
            <a:r>
              <a:rPr lang="en-US" sz="13800" spc="600" dirty="0">
                <a:solidFill>
                  <a:srgbClr val="FC490B"/>
                </a:solidFill>
              </a:rPr>
              <a:t> </a:t>
            </a:r>
            <a:r>
              <a:rPr lang="en-US" sz="13800" spc="600" dirty="0">
                <a:solidFill>
                  <a:srgbClr val="61DAFB"/>
                </a:solidFill>
              </a:rPr>
              <a:t>Coding</a:t>
            </a:r>
          </a:p>
        </p:txBody>
      </p:sp>
    </p:spTree>
    <p:extLst>
      <p:ext uri="{BB962C8B-B14F-4D97-AF65-F5344CB8AC3E}">
        <p14:creationId xmlns:p14="http://schemas.microsoft.com/office/powerpoint/2010/main" val="37118832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70556" y="2321004"/>
            <a:ext cx="1212144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spc="600" dirty="0" err="1">
                <a:solidFill>
                  <a:srgbClr val="FC490B"/>
                </a:solidFill>
              </a:rPr>
              <a:t>Fxcking</a:t>
            </a:r>
            <a:r>
              <a:rPr lang="en-US" sz="13800" spc="600" dirty="0">
                <a:solidFill>
                  <a:srgbClr val="2196F3"/>
                </a:solidFill>
              </a:rPr>
              <a:t> </a:t>
            </a:r>
            <a:r>
              <a:rPr lang="en-US" sz="138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Ugly</a:t>
            </a:r>
          </a:p>
        </p:txBody>
      </p:sp>
    </p:spTree>
    <p:extLst>
      <p:ext uri="{BB962C8B-B14F-4D97-AF65-F5344CB8AC3E}">
        <p14:creationId xmlns:p14="http://schemas.microsoft.com/office/powerpoint/2010/main" val="2396627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519E215A-035A-40D5-B221-762F260DE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98425" y="992657"/>
            <a:ext cx="6895465" cy="48726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6238240" y="3913961"/>
            <a:ext cx="625856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6600" spc="600" dirty="0">
                <a:solidFill>
                  <a:schemeClr val="bg1">
                    <a:lumMod val="75000"/>
                  </a:schemeClr>
                </a:solidFill>
              </a:rPr>
              <a:t>Tutorial</a:t>
            </a:r>
            <a:endParaRPr lang="en-US" sz="6600" spc="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31088B-1AF3-4A32-91F4-4E72CE936D92}"/>
              </a:ext>
            </a:extLst>
          </p:cNvPr>
          <p:cNvSpPr txBox="1"/>
          <p:nvPr/>
        </p:nvSpPr>
        <p:spPr>
          <a:xfrm>
            <a:off x="6096000" y="1821081"/>
            <a:ext cx="555752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600" dirty="0">
                <a:solidFill>
                  <a:srgbClr val="61DAFB"/>
                </a:solidFill>
              </a:rPr>
              <a:t>React</a:t>
            </a:r>
          </a:p>
        </p:txBody>
      </p:sp>
    </p:spTree>
    <p:extLst>
      <p:ext uri="{BB962C8B-B14F-4D97-AF65-F5344CB8AC3E}">
        <p14:creationId xmlns:p14="http://schemas.microsoft.com/office/powerpoint/2010/main" val="40178163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1244360" y="1259175"/>
            <a:ext cx="970327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skin with</a:t>
            </a:r>
            <a:r>
              <a:rPr lang="en-US" sz="13800" spc="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3800" spc="600" dirty="0">
                <a:solidFill>
                  <a:srgbClr val="2196F3"/>
                </a:solidFill>
              </a:rPr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40822050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96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429149" y="3703290"/>
            <a:ext cx="6126482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>
                <a:solidFill>
                  <a:schemeClr val="bg1"/>
                </a:solidFill>
              </a:rPr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41064011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96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A1BEA3-2B34-4F5C-A473-FAEF9628007F}"/>
              </a:ext>
            </a:extLst>
          </p:cNvPr>
          <p:cNvSpPr txBox="1"/>
          <p:nvPr/>
        </p:nvSpPr>
        <p:spPr>
          <a:xfrm flipH="1">
            <a:off x="483705" y="197346"/>
            <a:ext cx="1122459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>
                <a:solidFill>
                  <a:schemeClr val="bg1">
                    <a:lumMod val="95000"/>
                  </a:schemeClr>
                </a:solidFill>
              </a:rPr>
              <a:t>Cascading</a:t>
            </a:r>
          </a:p>
          <a:p>
            <a:r>
              <a:rPr lang="en-US" sz="13800" dirty="0">
                <a:solidFill>
                  <a:schemeClr val="bg1">
                    <a:lumMod val="95000"/>
                  </a:schemeClr>
                </a:solidFill>
              </a:rPr>
              <a:t>Style</a:t>
            </a:r>
          </a:p>
          <a:p>
            <a:r>
              <a:rPr lang="en-US" sz="13800" dirty="0">
                <a:solidFill>
                  <a:schemeClr val="bg1">
                    <a:lumMod val="95000"/>
                  </a:schemeClr>
                </a:solidFill>
              </a:rPr>
              <a:t>Sheet</a:t>
            </a:r>
          </a:p>
        </p:txBody>
      </p:sp>
    </p:spTree>
    <p:extLst>
      <p:ext uri="{BB962C8B-B14F-4D97-AF65-F5344CB8AC3E}">
        <p14:creationId xmlns:p14="http://schemas.microsoft.com/office/powerpoint/2010/main" val="12227578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DA37B4-C20E-4680-9880-DD2FC8492A2D}"/>
              </a:ext>
            </a:extLst>
          </p:cNvPr>
          <p:cNvSpPr txBox="1"/>
          <p:nvPr/>
        </p:nvSpPr>
        <p:spPr>
          <a:xfrm flipH="1">
            <a:off x="2945455" y="376330"/>
            <a:ext cx="58184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Syntax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D0C519-4331-4E66-88EE-BD3E2EB1273A}"/>
              </a:ext>
            </a:extLst>
          </p:cNvPr>
          <p:cNvSpPr txBox="1"/>
          <p:nvPr/>
        </p:nvSpPr>
        <p:spPr>
          <a:xfrm>
            <a:off x="368300" y="1377131"/>
            <a:ext cx="621029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.c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{ //</a:t>
            </a:r>
            <a:r>
              <a:rPr lang="en-US" sz="4000" dirty="0">
                <a:solidFill>
                  <a:srgbClr val="F7DF1E"/>
                </a:solidFill>
              </a:rPr>
              <a:t>HTML selector</a:t>
            </a:r>
          </a:p>
          <a:p>
            <a:r>
              <a:rPr lang="en-US" sz="4000" dirty="0">
                <a:solidFill>
                  <a:srgbClr val="2196F3"/>
                </a:solidFill>
              </a:rPr>
              <a:t>	background-color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en-US" sz="4000" dirty="0">
                <a:solidFill>
                  <a:srgbClr val="548235"/>
                </a:solidFill>
              </a:rPr>
              <a:t>blue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//</a:t>
            </a:r>
            <a:r>
              <a:rPr lang="en-US" sz="4000" dirty="0">
                <a:solidFill>
                  <a:srgbClr val="2196F3"/>
                </a:solidFill>
              </a:rPr>
              <a:t>Attribute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en-US" sz="4000" dirty="0">
                <a:solidFill>
                  <a:srgbClr val="548235"/>
                </a:solidFill>
              </a:rPr>
              <a:t>Value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4BAB59-3472-4290-83C4-8C5C5B036129}"/>
              </a:ext>
            </a:extLst>
          </p:cNvPr>
          <p:cNvSpPr txBox="1"/>
          <p:nvPr/>
        </p:nvSpPr>
        <p:spPr>
          <a:xfrm>
            <a:off x="368300" y="4387663"/>
            <a:ext cx="93042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@import </a:t>
            </a:r>
            <a:r>
              <a:rPr lang="en-US" sz="4000" dirty="0" err="1">
                <a:solidFill>
                  <a:srgbClr val="2196F3"/>
                </a:solidFill>
              </a:rPr>
              <a:t>url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(‘http://www.google.com’)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E67B36-6792-4475-BA28-03509AEDDE46}"/>
              </a:ext>
            </a:extLst>
          </p:cNvPr>
          <p:cNvSpPr txBox="1"/>
          <p:nvPr/>
        </p:nvSpPr>
        <p:spPr>
          <a:xfrm>
            <a:off x="368300" y="5551536"/>
            <a:ext cx="93042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Background: </a:t>
            </a:r>
            <a:r>
              <a:rPr lang="en-US" sz="4000" dirty="0" err="1">
                <a:solidFill>
                  <a:srgbClr val="2196F3"/>
                </a:solidFill>
              </a:rPr>
              <a:t>url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(‘http://www.google.com’)</a:t>
            </a:r>
          </a:p>
        </p:txBody>
      </p:sp>
    </p:spTree>
    <p:extLst>
      <p:ext uri="{BB962C8B-B14F-4D97-AF65-F5344CB8AC3E}">
        <p14:creationId xmlns:p14="http://schemas.microsoft.com/office/powerpoint/2010/main" val="3129836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DA37B4-C20E-4680-9880-DD2FC8492A2D}"/>
              </a:ext>
            </a:extLst>
          </p:cNvPr>
          <p:cNvSpPr txBox="1"/>
          <p:nvPr/>
        </p:nvSpPr>
        <p:spPr>
          <a:xfrm flipH="1">
            <a:off x="2945455" y="376330"/>
            <a:ext cx="58184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HTML Tag Selector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127001" y="2459504"/>
            <a:ext cx="53339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 </a:t>
            </a:r>
            <a:r>
              <a:rPr lang="en-US" sz="4000" dirty="0">
                <a:solidFill>
                  <a:srgbClr val="FC490B"/>
                </a:solidFill>
              </a:rPr>
              <a:t>HTML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&lt;h1 </a:t>
            </a:r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class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=‘c’&gt;Hello&lt;/h1&gt;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&lt;p </a:t>
            </a:r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id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=‘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’&gt;I&lt;/p&gt;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D0C519-4331-4E66-88EE-BD3E2EB1273A}"/>
              </a:ext>
            </a:extLst>
          </p:cNvPr>
          <p:cNvSpPr txBox="1"/>
          <p:nvPr/>
        </p:nvSpPr>
        <p:spPr>
          <a:xfrm>
            <a:off x="5854700" y="1618800"/>
            <a:ext cx="621029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 </a:t>
            </a:r>
            <a:r>
              <a:rPr lang="en-US" sz="4000" dirty="0">
                <a:solidFill>
                  <a:srgbClr val="2196F3"/>
                </a:solidFill>
              </a:rPr>
              <a:t>CSS</a:t>
            </a:r>
          </a:p>
          <a:p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.c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{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background-color: blue;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  <a:p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#</a:t>
            </a:r>
            <a:r>
              <a:rPr lang="en-US" sz="40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i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{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color: red;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919561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81BF14-DE32-4F5C-A14E-866A5B78C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1" y="523413"/>
            <a:ext cx="7489449" cy="58111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B650CD-7776-467D-AD9D-9F2E7351D1C3}"/>
              </a:ext>
            </a:extLst>
          </p:cNvPr>
          <p:cNvSpPr txBox="1"/>
          <p:nvPr/>
        </p:nvSpPr>
        <p:spPr>
          <a:xfrm flipH="1">
            <a:off x="7392373" y="1512850"/>
            <a:ext cx="4592104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solidFill>
                  <a:srgbClr val="2196F3"/>
                </a:solidFill>
              </a:rPr>
              <a:t>Box Model</a:t>
            </a:r>
          </a:p>
        </p:txBody>
      </p:sp>
    </p:spTree>
    <p:extLst>
      <p:ext uri="{BB962C8B-B14F-4D97-AF65-F5344CB8AC3E}">
        <p14:creationId xmlns:p14="http://schemas.microsoft.com/office/powerpoint/2010/main" val="41213510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501650" y="1228397"/>
            <a:ext cx="1118869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Margin: </a:t>
            </a:r>
            <a:r>
              <a:rPr lang="en-US" sz="4000" dirty="0">
                <a:solidFill>
                  <a:srgbClr val="2196F3"/>
                </a:solidFill>
              </a:rPr>
              <a:t>Out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Border, distance with other element</a:t>
            </a:r>
          </a:p>
          <a:p>
            <a:pPr algn="ctr"/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Border: </a:t>
            </a:r>
            <a:r>
              <a:rPr lang="en-US" sz="4000" dirty="0">
                <a:solidFill>
                  <a:srgbClr val="2196F3"/>
                </a:solidFill>
              </a:rPr>
              <a:t>Just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Border</a:t>
            </a:r>
          </a:p>
          <a:p>
            <a:pPr algn="ctr"/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Padding: </a:t>
            </a:r>
            <a:r>
              <a:rPr lang="en-US" sz="4000" dirty="0">
                <a:solidFill>
                  <a:srgbClr val="2196F3"/>
                </a:solidFill>
              </a:rPr>
              <a:t>Inner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Border, stuff in the box</a:t>
            </a:r>
          </a:p>
          <a:p>
            <a:pPr algn="ctr"/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altLang="zh-TW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Content: </a:t>
            </a:r>
            <a:r>
              <a:rPr lang="en-US" altLang="zh-TW" sz="4000" dirty="0">
                <a:solidFill>
                  <a:srgbClr val="2196F3"/>
                </a:solidFill>
              </a:rPr>
              <a:t>Elements</a:t>
            </a:r>
            <a:r>
              <a:rPr lang="en-US" altLang="zh-TW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box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19841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1244360" y="1259175"/>
            <a:ext cx="970327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Let’s</a:t>
            </a:r>
            <a:r>
              <a:rPr lang="en-US" sz="13800" spc="600" dirty="0">
                <a:solidFill>
                  <a:srgbClr val="FC490B"/>
                </a:solidFill>
              </a:rPr>
              <a:t> </a:t>
            </a:r>
            <a:r>
              <a:rPr lang="en-US" sz="13800" spc="600" dirty="0">
                <a:solidFill>
                  <a:srgbClr val="61DAFB"/>
                </a:solidFill>
              </a:rPr>
              <a:t>Coding</a:t>
            </a:r>
          </a:p>
          <a:p>
            <a:pPr algn="ctr"/>
            <a:r>
              <a:rPr lang="en-US" sz="138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Again</a:t>
            </a:r>
          </a:p>
        </p:txBody>
      </p:sp>
    </p:spTree>
    <p:extLst>
      <p:ext uri="{BB962C8B-B14F-4D97-AF65-F5344CB8AC3E}">
        <p14:creationId xmlns:p14="http://schemas.microsoft.com/office/powerpoint/2010/main" val="39215514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70556" y="2321004"/>
            <a:ext cx="1212144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spc="600" dirty="0" err="1">
                <a:solidFill>
                  <a:srgbClr val="2196F3"/>
                </a:solidFill>
              </a:rPr>
              <a:t>Fxcking</a:t>
            </a:r>
            <a:r>
              <a:rPr lang="en-US" sz="13800" spc="600" dirty="0">
                <a:solidFill>
                  <a:srgbClr val="2196F3"/>
                </a:solidFill>
              </a:rPr>
              <a:t> </a:t>
            </a:r>
            <a:r>
              <a:rPr lang="en-US" sz="138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Boring</a:t>
            </a:r>
          </a:p>
        </p:txBody>
      </p:sp>
    </p:spTree>
    <p:extLst>
      <p:ext uri="{BB962C8B-B14F-4D97-AF65-F5344CB8AC3E}">
        <p14:creationId xmlns:p14="http://schemas.microsoft.com/office/powerpoint/2010/main" val="25894837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DF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623701" y="3429000"/>
            <a:ext cx="6126482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/>
              <a:t>JS</a:t>
            </a:r>
          </a:p>
        </p:txBody>
      </p:sp>
    </p:spTree>
    <p:extLst>
      <p:ext uri="{BB962C8B-B14F-4D97-AF65-F5344CB8AC3E}">
        <p14:creationId xmlns:p14="http://schemas.microsoft.com/office/powerpoint/2010/main" val="3573439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C3A20A0-BD72-481E-96CE-D395BE95DB9C}"/>
              </a:ext>
            </a:extLst>
          </p:cNvPr>
          <p:cNvSpPr/>
          <p:nvPr/>
        </p:nvSpPr>
        <p:spPr>
          <a:xfrm>
            <a:off x="0" y="0"/>
            <a:ext cx="242998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7200" dirty="0">
                <a:solidFill>
                  <a:srgbClr val="FC490B"/>
                </a:solidFill>
              </a:rPr>
              <a:t>HTML</a:t>
            </a:r>
          </a:p>
          <a:p>
            <a:pPr algn="ctr"/>
            <a:endParaRPr lang="en-US" sz="7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Html Tag</a:t>
            </a:r>
          </a:p>
          <a:p>
            <a:pPr algn="ctr"/>
            <a:endParaRPr lang="en-US" sz="7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6C8BEF4-20C8-4FF0-A1AE-544C1E00D8B2}"/>
              </a:ext>
            </a:extLst>
          </p:cNvPr>
          <p:cNvSpPr/>
          <p:nvPr/>
        </p:nvSpPr>
        <p:spPr>
          <a:xfrm>
            <a:off x="2429983" y="0"/>
            <a:ext cx="242998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7200" dirty="0">
                <a:solidFill>
                  <a:srgbClr val="2196F3"/>
                </a:solidFill>
              </a:rPr>
              <a:t>CSS</a:t>
            </a:r>
          </a:p>
          <a:p>
            <a:pPr algn="ctr"/>
            <a:endParaRPr lang="en-US" sz="7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Tag Selector</a:t>
            </a:r>
          </a:p>
          <a:p>
            <a:pPr algn="ctr"/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Attribute</a:t>
            </a:r>
          </a:p>
          <a:p>
            <a:pPr algn="ctr"/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Box Model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358558D-735B-4F78-994C-DF9C42748C48}"/>
              </a:ext>
            </a:extLst>
          </p:cNvPr>
          <p:cNvSpPr/>
          <p:nvPr/>
        </p:nvSpPr>
        <p:spPr>
          <a:xfrm>
            <a:off x="4859966" y="0"/>
            <a:ext cx="2413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7200" dirty="0">
                <a:solidFill>
                  <a:srgbClr val="F7DF1E"/>
                </a:solidFill>
              </a:rPr>
              <a:t>JS</a:t>
            </a:r>
          </a:p>
          <a:p>
            <a:pPr algn="ctr"/>
            <a:endParaRPr lang="en-US" sz="7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Type</a:t>
            </a:r>
          </a:p>
          <a:p>
            <a:pPr algn="ctr"/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Class</a:t>
            </a:r>
          </a:p>
          <a:p>
            <a:pPr algn="ctr"/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Syntax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53C0DF9-E621-42FF-AE73-5D75B12C9E15}"/>
              </a:ext>
            </a:extLst>
          </p:cNvPr>
          <p:cNvSpPr/>
          <p:nvPr/>
        </p:nvSpPr>
        <p:spPr>
          <a:xfrm>
            <a:off x="7272966" y="0"/>
            <a:ext cx="2413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7200" dirty="0">
                <a:solidFill>
                  <a:srgbClr val="548235"/>
                </a:solidFill>
              </a:rPr>
              <a:t>DOM</a:t>
            </a:r>
          </a:p>
          <a:p>
            <a:pPr algn="ctr"/>
            <a:endParaRPr lang="en-US" sz="7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HTML DOM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ABF1B5D-7F15-4AB0-B16E-0C56EF7A50C0}"/>
              </a:ext>
            </a:extLst>
          </p:cNvPr>
          <p:cNvSpPr/>
          <p:nvPr/>
        </p:nvSpPr>
        <p:spPr>
          <a:xfrm>
            <a:off x="9643582" y="0"/>
            <a:ext cx="254841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7200" dirty="0">
                <a:solidFill>
                  <a:srgbClr val="61DAFB"/>
                </a:solidFill>
              </a:rPr>
              <a:t>React</a:t>
            </a:r>
          </a:p>
          <a:p>
            <a:pPr algn="ctr"/>
            <a:endParaRPr lang="en-US" sz="7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Virtual DOM</a:t>
            </a:r>
          </a:p>
          <a:p>
            <a:pPr algn="ctr"/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Component</a:t>
            </a:r>
          </a:p>
          <a:p>
            <a:pPr algn="ctr"/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Based</a:t>
            </a:r>
          </a:p>
          <a:p>
            <a:pPr algn="ctr"/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JSX</a:t>
            </a:r>
          </a:p>
          <a:p>
            <a:pPr algn="ctr"/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Life Cycle</a:t>
            </a:r>
          </a:p>
          <a:p>
            <a:pPr algn="ctr"/>
            <a:endParaRPr lang="en-US" sz="4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3541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501650" y="1751259"/>
            <a:ext cx="1118869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Weak Type Language: </a:t>
            </a:r>
            <a:r>
              <a:rPr lang="en-US" altLang="zh-TW" sz="4000" dirty="0"/>
              <a:t>No</a:t>
            </a:r>
            <a:r>
              <a:rPr lang="en-US" altLang="zh-TW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data type declaration</a:t>
            </a:r>
          </a:p>
          <a:p>
            <a:endParaRPr lang="en-US" altLang="zh-TW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Interprete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Language</a:t>
            </a:r>
          </a:p>
          <a:p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Dynamic Language</a:t>
            </a:r>
          </a:p>
          <a:p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rgbClr val="F7DF1E"/>
                </a:solidFill>
              </a:rPr>
              <a:t>/ 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Used in </a:t>
            </a:r>
            <a:r>
              <a:rPr lang="en-US" sz="4000" dirty="0"/>
              <a:t>Both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front-end and back-end (Node.js)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3263900" y="478522"/>
            <a:ext cx="566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err="1">
                <a:solidFill>
                  <a:srgbClr val="F7DF1E"/>
                </a:solidFill>
              </a:rPr>
              <a:t>Javascript</a:t>
            </a:r>
            <a:r>
              <a:rPr lang="en-US" sz="5400" dirty="0">
                <a:solidFill>
                  <a:srgbClr val="F7DF1E"/>
                </a:solidFill>
              </a:rPr>
              <a:t> </a:t>
            </a:r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is a</a:t>
            </a:r>
          </a:p>
        </p:txBody>
      </p:sp>
    </p:spTree>
    <p:extLst>
      <p:ext uri="{BB962C8B-B14F-4D97-AF65-F5344CB8AC3E}">
        <p14:creationId xmlns:p14="http://schemas.microsoft.com/office/powerpoint/2010/main" val="29440034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904836" y="1563034"/>
            <a:ext cx="1096033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Number: (A 64-bit floating number</a:t>
            </a:r>
          </a:p>
          <a:p>
            <a:r>
              <a:rPr lang="en-US" sz="4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Null (Nonexistent or invalid Object or Address</a:t>
            </a:r>
          </a:p>
          <a:p>
            <a:r>
              <a:rPr lang="en-US" sz="4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Undefined (Automatically assign value to variable</a:t>
            </a:r>
          </a:p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Boolean (True or False</a:t>
            </a:r>
          </a:p>
          <a:p>
            <a:r>
              <a:rPr lang="en-US" sz="4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 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String (A sequence of character</a:t>
            </a:r>
          </a:p>
          <a:p>
            <a:r>
              <a:rPr lang="en-US" sz="4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Symbol (</a:t>
            </a:r>
          </a:p>
          <a:p>
            <a:r>
              <a:rPr lang="en-US" sz="4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Bigint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(A longer Integer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3263900" y="478522"/>
            <a:ext cx="566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Type</a:t>
            </a:r>
          </a:p>
        </p:txBody>
      </p:sp>
    </p:spTree>
    <p:extLst>
      <p:ext uri="{BB962C8B-B14F-4D97-AF65-F5344CB8AC3E}">
        <p14:creationId xmlns:p14="http://schemas.microsoft.com/office/powerpoint/2010/main" val="30720144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1435099" y="2705725"/>
            <a:ext cx="913007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8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One More Type…</a:t>
            </a:r>
          </a:p>
        </p:txBody>
      </p:sp>
    </p:spTree>
    <p:extLst>
      <p:ext uri="{BB962C8B-B14F-4D97-AF65-F5344CB8AC3E}">
        <p14:creationId xmlns:p14="http://schemas.microsoft.com/office/powerpoint/2010/main" val="27405210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-1377950" y="2274838"/>
            <a:ext cx="149478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7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OOP</a:t>
            </a:r>
          </a:p>
          <a:p>
            <a:pPr algn="ctr"/>
            <a:r>
              <a:rPr lang="en-US" sz="7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7200" dirty="0">
                <a:solidFill>
                  <a:srgbClr val="F7DF1E"/>
                </a:solidFill>
              </a:rPr>
              <a:t> </a:t>
            </a:r>
            <a:r>
              <a:rPr lang="en-US" sz="7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Object Orientation Program</a:t>
            </a:r>
          </a:p>
        </p:txBody>
      </p:sp>
    </p:spTree>
    <p:extLst>
      <p:ext uri="{BB962C8B-B14F-4D97-AF65-F5344CB8AC3E}">
        <p14:creationId xmlns:p14="http://schemas.microsoft.com/office/powerpoint/2010/main" val="19125177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904836" y="1563034"/>
            <a:ext cx="1096033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{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var id;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var name;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var weight;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3263900" y="478522"/>
            <a:ext cx="566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F7DF1E"/>
                </a:solidFill>
              </a:rPr>
              <a:t>/</a:t>
            </a:r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Object</a:t>
            </a:r>
            <a:r>
              <a:rPr lang="zh-TW" alt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TW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&amp;</a:t>
            </a:r>
            <a:r>
              <a:rPr lang="zh-TW" alt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TW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Class</a:t>
            </a:r>
            <a:endParaRPr lang="en-US" sz="5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2F61BE-55E9-47E8-830E-BB19DAB69762}"/>
              </a:ext>
            </a:extLst>
          </p:cNvPr>
          <p:cNvSpPr/>
          <p:nvPr/>
        </p:nvSpPr>
        <p:spPr>
          <a:xfrm>
            <a:off x="7273970" y="1690062"/>
            <a:ext cx="4013194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4400" dirty="0">
                <a:solidFill>
                  <a:prstClr val="black"/>
                </a:solidFill>
              </a:rPr>
              <a:t>Class</a:t>
            </a:r>
            <a:r>
              <a:rPr lang="en-US" sz="4400" dirty="0">
                <a:solidFill>
                  <a:srgbClr val="FFC000">
                    <a:lumMod val="60000"/>
                    <a:lumOff val="40000"/>
                  </a:srgbClr>
                </a:solidFill>
              </a:rPr>
              <a:t> Animal</a:t>
            </a:r>
            <a:r>
              <a:rPr lang="en-US" sz="4400" dirty="0">
                <a:solidFill>
                  <a:prstClr val="black">
                    <a:lumMod val="50000"/>
                    <a:lumOff val="50000"/>
                  </a:prstClr>
                </a:solidFill>
              </a:rPr>
              <a:t> {</a:t>
            </a:r>
          </a:p>
          <a:p>
            <a:pPr lvl="0"/>
            <a:r>
              <a:rPr lang="en-US" sz="4400" dirty="0">
                <a:solidFill>
                  <a:prstClr val="black">
                    <a:lumMod val="50000"/>
                    <a:lumOff val="50000"/>
                  </a:prstClr>
                </a:solidFill>
              </a:rPr>
              <a:t>	</a:t>
            </a:r>
            <a:r>
              <a:rPr lang="en-US" sz="4400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this.weight</a:t>
            </a:r>
            <a:r>
              <a:rPr lang="en-US" sz="4400" dirty="0">
                <a:solidFill>
                  <a:prstClr val="black">
                    <a:lumMod val="50000"/>
                    <a:lumOff val="50000"/>
                  </a:prstClr>
                </a:solidFill>
              </a:rPr>
              <a:t>;</a:t>
            </a:r>
          </a:p>
          <a:p>
            <a:pPr lvl="0"/>
            <a:r>
              <a:rPr lang="en-US" sz="4400" dirty="0">
                <a:solidFill>
                  <a:prstClr val="black">
                    <a:lumMod val="50000"/>
                    <a:lumOff val="50000"/>
                  </a:prstClr>
                </a:solidFill>
              </a:rPr>
              <a:t>	</a:t>
            </a:r>
            <a:r>
              <a:rPr lang="en-US" sz="4400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This.height</a:t>
            </a:r>
            <a:r>
              <a:rPr lang="en-US" sz="4400" dirty="0">
                <a:solidFill>
                  <a:prstClr val="black">
                    <a:lumMod val="50000"/>
                    <a:lumOff val="50000"/>
                  </a:prstClr>
                </a:solidFill>
              </a:rPr>
              <a:t>;</a:t>
            </a:r>
          </a:p>
          <a:p>
            <a:pPr lvl="0"/>
            <a:r>
              <a:rPr lang="en-US" sz="4400" dirty="0">
                <a:solidFill>
                  <a:prstClr val="black">
                    <a:lumMod val="50000"/>
                    <a:lumOff val="50000"/>
                  </a:prstClr>
                </a:solidFill>
              </a:rPr>
              <a:t>	eat(){…}</a:t>
            </a:r>
          </a:p>
          <a:p>
            <a:pPr lvl="0"/>
            <a:r>
              <a:rPr lang="en-US" sz="4400" dirty="0">
                <a:solidFill>
                  <a:prstClr val="black">
                    <a:lumMod val="50000"/>
                    <a:lumOff val="50000"/>
                  </a:prstClr>
                </a:solidFill>
              </a:rPr>
              <a:t>}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DD279AB-23F5-433A-9D11-7EE7397EE99F}"/>
              </a:ext>
            </a:extLst>
          </p:cNvPr>
          <p:cNvCxnSpPr/>
          <p:nvPr/>
        </p:nvCxnSpPr>
        <p:spPr>
          <a:xfrm>
            <a:off x="6182707" y="1520967"/>
            <a:ext cx="0" cy="4393535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74795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615835" y="1563034"/>
            <a:ext cx="109603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Object </a:t>
            </a:r>
            <a:r>
              <a:rPr lang="en-US" sz="48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Human</a:t>
            </a:r>
            <a:r>
              <a:rPr lang="en-US" sz="4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inherit </a:t>
            </a:r>
            <a:r>
              <a:rPr lang="en-US" sz="4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Animal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3263900" y="478522"/>
            <a:ext cx="566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F7DF1E"/>
                </a:solidFill>
              </a:rPr>
              <a:t>/</a:t>
            </a:r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Object Inherit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6AFE67-208C-4862-8799-CC853454911D}"/>
              </a:ext>
            </a:extLst>
          </p:cNvPr>
          <p:cNvSpPr txBox="1"/>
          <p:nvPr/>
        </p:nvSpPr>
        <p:spPr>
          <a:xfrm flipH="1">
            <a:off x="4034059" y="2555213"/>
            <a:ext cx="22305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Child Object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FA14D7-256A-4F6C-82FE-E077C852A795}"/>
              </a:ext>
            </a:extLst>
          </p:cNvPr>
          <p:cNvSpPr txBox="1"/>
          <p:nvPr/>
        </p:nvSpPr>
        <p:spPr>
          <a:xfrm flipH="1">
            <a:off x="7548554" y="2555213"/>
            <a:ext cx="24478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Parent Object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5A7FB9-9060-4F0B-8FA9-4EBBFFA667CD}"/>
              </a:ext>
            </a:extLst>
          </p:cNvPr>
          <p:cNvSpPr txBox="1"/>
          <p:nvPr/>
        </p:nvSpPr>
        <p:spPr>
          <a:xfrm flipH="1">
            <a:off x="1246842" y="4587080"/>
            <a:ext cx="9698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2196F3"/>
                </a:solidFill>
              </a:rPr>
              <a:t>/</a:t>
            </a:r>
            <a:r>
              <a:rPr lang="en-US" sz="4000" dirty="0"/>
              <a:t> 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Because</a:t>
            </a:r>
            <a:r>
              <a:rPr lang="en-US" sz="4000" dirty="0"/>
              <a:t> </a:t>
            </a:r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Human</a:t>
            </a:r>
            <a:r>
              <a:rPr lang="en-US" sz="4000" dirty="0"/>
              <a:t> 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is  a kind of </a:t>
            </a:r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Animal</a:t>
            </a:r>
          </a:p>
        </p:txBody>
      </p:sp>
    </p:spTree>
    <p:extLst>
      <p:ext uri="{BB962C8B-B14F-4D97-AF65-F5344CB8AC3E}">
        <p14:creationId xmlns:p14="http://schemas.microsoft.com/office/powerpoint/2010/main" val="24911772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4934916" y="1715435"/>
            <a:ext cx="802556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Class</a:t>
            </a:r>
            <a:r>
              <a:rPr lang="en-US" sz="4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Human</a:t>
            </a:r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extends </a:t>
            </a:r>
            <a:r>
              <a:rPr lang="en-US" sz="4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Animal</a:t>
            </a:r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{</a:t>
            </a:r>
          </a:p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sz="4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this.hairstyle</a:t>
            </a:r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</a:t>
            </a:r>
          </a:p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greet(){…}</a:t>
            </a:r>
          </a:p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2329098" y="478522"/>
            <a:ext cx="75338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F7DF1E"/>
                </a:solidFill>
              </a:rPr>
              <a:t>/</a:t>
            </a:r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Object Inherit In </a:t>
            </a:r>
            <a:r>
              <a:rPr lang="en-US" sz="5400" dirty="0">
                <a:solidFill>
                  <a:srgbClr val="F7DF1E"/>
                </a:solidFill>
              </a:rPr>
              <a:t>JS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90CCEF-E4DA-4AAE-9461-618EB9DD6C6D}"/>
              </a:ext>
            </a:extLst>
          </p:cNvPr>
          <p:cNvSpPr txBox="1"/>
          <p:nvPr/>
        </p:nvSpPr>
        <p:spPr>
          <a:xfrm>
            <a:off x="313476" y="1715435"/>
            <a:ext cx="403124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Class</a:t>
            </a:r>
            <a:r>
              <a:rPr lang="en-US" sz="4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Animal</a:t>
            </a:r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{</a:t>
            </a:r>
          </a:p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sz="4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this.weight</a:t>
            </a:r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</a:t>
            </a:r>
          </a:p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sz="4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This.height</a:t>
            </a:r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</a:t>
            </a:r>
          </a:p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eat(){…}</a:t>
            </a:r>
          </a:p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AB1C16-BE5A-4779-8A35-662F4D7E2785}"/>
              </a:ext>
            </a:extLst>
          </p:cNvPr>
          <p:cNvCxnSpPr/>
          <p:nvPr/>
        </p:nvCxnSpPr>
        <p:spPr>
          <a:xfrm>
            <a:off x="4480907" y="1715435"/>
            <a:ext cx="0" cy="4393535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56242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501650" y="1401852"/>
            <a:ext cx="1118869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console.log()</a:t>
            </a:r>
          </a:p>
          <a:p>
            <a:endParaRPr lang="en-US" altLang="zh-TW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(argument)=</a:t>
            </a:r>
            <a:r>
              <a:rPr lang="en-US" altLang="zh-TW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&gt;{…} Arrow Function</a:t>
            </a:r>
          </a:p>
          <a:p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setInterval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execute</a:t>
            </a:r>
            <a:r>
              <a:rPr lang="en-US" altLang="zh-TW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_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function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period_time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);</a:t>
            </a:r>
          </a:p>
          <a:p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rgbClr val="F7DF1E"/>
                </a:solidFill>
              </a:rPr>
              <a:t>/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clearInterval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3263900" y="478522"/>
            <a:ext cx="566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Syntax</a:t>
            </a:r>
          </a:p>
        </p:txBody>
      </p:sp>
    </p:spTree>
    <p:extLst>
      <p:ext uri="{BB962C8B-B14F-4D97-AF65-F5344CB8AC3E}">
        <p14:creationId xmlns:p14="http://schemas.microsoft.com/office/powerpoint/2010/main" val="20049512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-856424" y="1613118"/>
            <a:ext cx="1390484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Let’s</a:t>
            </a:r>
            <a:r>
              <a:rPr lang="en-US" sz="11500" spc="600" dirty="0">
                <a:solidFill>
                  <a:srgbClr val="FC490B"/>
                </a:solidFill>
              </a:rPr>
              <a:t> </a:t>
            </a:r>
            <a:r>
              <a:rPr lang="en-US" sz="11500" spc="600" dirty="0">
                <a:solidFill>
                  <a:srgbClr val="61DAFB"/>
                </a:solidFill>
              </a:rPr>
              <a:t>Coding</a:t>
            </a:r>
          </a:p>
          <a:p>
            <a:pPr algn="ctr"/>
            <a:r>
              <a:rPr lang="en-US" sz="115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Again and Again</a:t>
            </a:r>
          </a:p>
        </p:txBody>
      </p:sp>
    </p:spTree>
    <p:extLst>
      <p:ext uri="{BB962C8B-B14F-4D97-AF65-F5344CB8AC3E}">
        <p14:creationId xmlns:p14="http://schemas.microsoft.com/office/powerpoint/2010/main" val="23573548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-856424" y="2497976"/>
            <a:ext cx="1390484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Digital</a:t>
            </a:r>
            <a:r>
              <a:rPr lang="en-US" sz="11500" spc="600" dirty="0">
                <a:solidFill>
                  <a:srgbClr val="61DAFB"/>
                </a:solidFill>
              </a:rPr>
              <a:t> Clock</a:t>
            </a:r>
          </a:p>
        </p:txBody>
      </p:sp>
    </p:spTree>
    <p:extLst>
      <p:ext uri="{BB962C8B-B14F-4D97-AF65-F5344CB8AC3E}">
        <p14:creationId xmlns:p14="http://schemas.microsoft.com/office/powerpoint/2010/main" val="2540168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60657-7899-4084-8097-59B7CFD7C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135"/>
            <a:ext cx="10515600" cy="1325563"/>
          </a:xfrm>
        </p:spPr>
        <p:txBody>
          <a:bodyPr/>
          <a:lstStyle/>
          <a:p>
            <a:r>
              <a:rPr lang="en-US" b="1" spc="300" dirty="0">
                <a:solidFill>
                  <a:srgbClr val="61DAFB"/>
                </a:solidFill>
                <a:latin typeface="+mn-lt"/>
                <a:cs typeface="Calibri Light" panose="020F0302020204030204" pitchFamily="34" charset="0"/>
              </a:rPr>
              <a:t>Front And Back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5951E-09AF-4506-857B-DDF5EA3D73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ç¸éåç">
            <a:extLst>
              <a:ext uri="{FF2B5EF4-FFF2-40B4-BE49-F238E27FC236}">
                <a16:creationId xmlns:a16="http://schemas.microsoft.com/office/drawing/2014/main" id="{B708D2CC-F789-418B-B4F0-8612F0661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660" y="1239994"/>
            <a:ext cx="10266680" cy="5372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20722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B1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623701" y="3429000"/>
            <a:ext cx="6126482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>
                <a:solidFill>
                  <a:schemeClr val="bg1">
                    <a:lumMod val="95000"/>
                  </a:schemeClr>
                </a:solidFill>
              </a:rPr>
              <a:t>DOM</a:t>
            </a:r>
          </a:p>
        </p:txBody>
      </p:sp>
    </p:spTree>
    <p:extLst>
      <p:ext uri="{BB962C8B-B14F-4D97-AF65-F5344CB8AC3E}">
        <p14:creationId xmlns:p14="http://schemas.microsoft.com/office/powerpoint/2010/main" val="17612320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B1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429146" y="728260"/>
            <a:ext cx="6944420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Document</a:t>
            </a:r>
          </a:p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Object</a:t>
            </a:r>
          </a:p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40045418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47AEE-14DB-4CD5-84B1-6106FE391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D679F-DA16-4574-9D74-0953215615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s://cdn.auth0.com/blog/dombench/domtree.png">
            <a:extLst>
              <a:ext uri="{FF2B5EF4-FFF2-40B4-BE49-F238E27FC236}">
                <a16:creationId xmlns:a16="http://schemas.microsoft.com/office/drawing/2014/main" id="{C6000CB9-9A28-4284-9744-10BCC8E805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75" y="0"/>
            <a:ext cx="108886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332039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1530961" y="2028616"/>
            <a:ext cx="913007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8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But that would be A MESS…</a:t>
            </a:r>
          </a:p>
        </p:txBody>
      </p:sp>
    </p:spTree>
    <p:extLst>
      <p:ext uri="{BB962C8B-B14F-4D97-AF65-F5344CB8AC3E}">
        <p14:creationId xmlns:p14="http://schemas.microsoft.com/office/powerpoint/2010/main" val="8279293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194552" y="1613118"/>
            <a:ext cx="1052532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 a result,</a:t>
            </a:r>
          </a:p>
          <a:p>
            <a:r>
              <a:rPr lang="en-US" sz="1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INTRODUCING</a:t>
            </a:r>
          </a:p>
        </p:txBody>
      </p:sp>
    </p:spTree>
    <p:extLst>
      <p:ext uri="{BB962C8B-B14F-4D97-AF65-F5344CB8AC3E}">
        <p14:creationId xmlns:p14="http://schemas.microsoft.com/office/powerpoint/2010/main" val="354866076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97D1E7FF-4308-4B0E-84DE-95C3BCF9F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48488" y="0"/>
            <a:ext cx="7695022" cy="54376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EAC09A-D08E-4F49-8D1D-B44A93A1EA95}"/>
              </a:ext>
            </a:extLst>
          </p:cNvPr>
          <p:cNvSpPr txBox="1"/>
          <p:nvPr/>
        </p:nvSpPr>
        <p:spPr>
          <a:xfrm>
            <a:off x="4017523" y="4784814"/>
            <a:ext cx="4156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spc="600" dirty="0">
                <a:solidFill>
                  <a:srgbClr val="61DAFB"/>
                </a:solidFill>
              </a:rPr>
              <a:t>React</a:t>
            </a:r>
          </a:p>
        </p:txBody>
      </p:sp>
    </p:spTree>
    <p:extLst>
      <p:ext uri="{BB962C8B-B14F-4D97-AF65-F5344CB8AC3E}">
        <p14:creationId xmlns:p14="http://schemas.microsoft.com/office/powerpoint/2010/main" val="26224909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6427627" y="1259175"/>
            <a:ext cx="5304817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>
                <a:solidFill>
                  <a:srgbClr val="61DAFB"/>
                </a:solidFill>
              </a:rPr>
              <a:t>Virtual </a:t>
            </a:r>
          </a:p>
          <a:p>
            <a:r>
              <a:rPr lang="en-US" sz="13800" dirty="0">
                <a:solidFill>
                  <a:srgbClr val="61DAFB"/>
                </a:solidFill>
              </a:rPr>
              <a:t>DOM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7D1E7FF-4308-4B0E-84DE-95C3BCF9F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4109" y="868110"/>
            <a:ext cx="5636444" cy="39829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EAC09A-D08E-4F49-8D1D-B44A93A1EA95}"/>
              </a:ext>
            </a:extLst>
          </p:cNvPr>
          <p:cNvSpPr txBox="1"/>
          <p:nvPr/>
        </p:nvSpPr>
        <p:spPr>
          <a:xfrm>
            <a:off x="1393855" y="3920084"/>
            <a:ext cx="4156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spc="600" dirty="0">
                <a:solidFill>
                  <a:srgbClr val="61DAFB"/>
                </a:solidFill>
              </a:rPr>
              <a:t>React</a:t>
            </a:r>
          </a:p>
        </p:txBody>
      </p:sp>
    </p:spTree>
    <p:extLst>
      <p:ext uri="{BB962C8B-B14F-4D97-AF65-F5344CB8AC3E}">
        <p14:creationId xmlns:p14="http://schemas.microsoft.com/office/powerpoint/2010/main" val="29442225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cdn.auth0.com/blog/dombench/reactdom.png">
            <a:extLst>
              <a:ext uri="{FF2B5EF4-FFF2-40B4-BE49-F238E27FC236}">
                <a16:creationId xmlns:a16="http://schemas.microsoft.com/office/drawing/2014/main" id="{D6D47BF4-DDAB-457C-BFCC-0FEF276868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6025" y="0"/>
            <a:ext cx="97599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24378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375667" y="2705725"/>
            <a:ext cx="1144066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 </a:t>
            </a:r>
            <a:r>
              <a:rPr lang="en-US" sz="8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Component Based</a:t>
            </a:r>
          </a:p>
        </p:txBody>
      </p:sp>
    </p:spTree>
    <p:extLst>
      <p:ext uri="{BB962C8B-B14F-4D97-AF65-F5344CB8AC3E}">
        <p14:creationId xmlns:p14="http://schemas.microsoft.com/office/powerpoint/2010/main" val="195851055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47AEE-14DB-4CD5-84B1-6106FE391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871" y="2326271"/>
            <a:ext cx="10515600" cy="1325563"/>
          </a:xfrm>
        </p:spPr>
        <p:txBody>
          <a:bodyPr/>
          <a:lstStyle/>
          <a:p>
            <a:endParaRPr lang="en-US"/>
          </a:p>
        </p:txBody>
      </p:sp>
      <p:pic>
        <p:nvPicPr>
          <p:cNvPr id="1026" name="Picture 2" descr="https://cdn.auth0.com/blog/dombench/domtree.png">
            <a:extLst>
              <a:ext uri="{FF2B5EF4-FFF2-40B4-BE49-F238E27FC236}">
                <a16:creationId xmlns:a16="http://schemas.microsoft.com/office/drawing/2014/main" id="{C6000CB9-9A28-4284-9744-10BCC8E805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68" y="0"/>
            <a:ext cx="108886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0039D2F-8D9D-43E1-8621-0CCBA91C010B}"/>
              </a:ext>
            </a:extLst>
          </p:cNvPr>
          <p:cNvSpPr/>
          <p:nvPr/>
        </p:nvSpPr>
        <p:spPr>
          <a:xfrm>
            <a:off x="7564646" y="3651834"/>
            <a:ext cx="3447448" cy="2967939"/>
          </a:xfrm>
          <a:prstGeom prst="round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AD341B4-BA64-43A6-BA79-D246C65CB751}"/>
              </a:ext>
            </a:extLst>
          </p:cNvPr>
          <p:cNvSpPr/>
          <p:nvPr/>
        </p:nvSpPr>
        <p:spPr>
          <a:xfrm>
            <a:off x="6275846" y="3651834"/>
            <a:ext cx="1209575" cy="2967939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990110-0A6C-496D-8FBD-002C68BF9B91}"/>
              </a:ext>
            </a:extLst>
          </p:cNvPr>
          <p:cNvSpPr txBox="1"/>
          <p:nvPr/>
        </p:nvSpPr>
        <p:spPr>
          <a:xfrm flipH="1">
            <a:off x="7564646" y="2659559"/>
            <a:ext cx="39293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548235"/>
                </a:solidFill>
              </a:rPr>
              <a:t>Component List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85FD3F-9D20-42C0-AAF3-8D461E2F2470}"/>
              </a:ext>
            </a:extLst>
          </p:cNvPr>
          <p:cNvSpPr txBox="1"/>
          <p:nvPr/>
        </p:nvSpPr>
        <p:spPr>
          <a:xfrm flipH="1">
            <a:off x="3214959" y="4894759"/>
            <a:ext cx="298166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dirty="0">
                <a:solidFill>
                  <a:srgbClr val="2F528F"/>
                </a:solidFill>
              </a:rPr>
              <a:t>Component Paragraph</a:t>
            </a:r>
          </a:p>
        </p:txBody>
      </p:sp>
    </p:spTree>
    <p:extLst>
      <p:ext uri="{BB962C8B-B14F-4D97-AF65-F5344CB8AC3E}">
        <p14:creationId xmlns:p14="http://schemas.microsoft.com/office/powerpoint/2010/main" val="3967781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A9D4E6E-C7A4-4C11-A643-3F1BDC70AD8B}"/>
              </a:ext>
            </a:extLst>
          </p:cNvPr>
          <p:cNvSpPr txBox="1"/>
          <p:nvPr/>
        </p:nvSpPr>
        <p:spPr>
          <a:xfrm flipH="1">
            <a:off x="5430849" y="2497973"/>
            <a:ext cx="559506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500" dirty="0">
                <a:solidFill>
                  <a:srgbClr val="61DAFB"/>
                </a:solidFill>
              </a:rPr>
              <a:t>Website</a:t>
            </a:r>
            <a:endParaRPr lang="en-US" sz="11500" dirty="0">
              <a:solidFill>
                <a:srgbClr val="61DAFB"/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A78662A-420D-4B55-A260-348E2A5659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00663" y="2096487"/>
            <a:ext cx="2665021" cy="2665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89224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47AEE-14DB-4CD5-84B1-6106FE391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871" y="2326271"/>
            <a:ext cx="10515600" cy="1325563"/>
          </a:xfrm>
        </p:spPr>
        <p:txBody>
          <a:bodyPr/>
          <a:lstStyle/>
          <a:p>
            <a:endParaRPr lang="en-US"/>
          </a:p>
        </p:txBody>
      </p:sp>
      <p:pic>
        <p:nvPicPr>
          <p:cNvPr id="1026" name="Picture 2" descr="https://cdn.auth0.com/blog/dombench/domtree.png">
            <a:extLst>
              <a:ext uri="{FF2B5EF4-FFF2-40B4-BE49-F238E27FC236}">
                <a16:creationId xmlns:a16="http://schemas.microsoft.com/office/drawing/2014/main" id="{C6000CB9-9A28-4284-9744-10BCC8E805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68" y="0"/>
            <a:ext cx="108886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0039D2F-8D9D-43E1-8621-0CCBA91C010B}"/>
              </a:ext>
            </a:extLst>
          </p:cNvPr>
          <p:cNvSpPr/>
          <p:nvPr/>
        </p:nvSpPr>
        <p:spPr>
          <a:xfrm>
            <a:off x="7564646" y="3651834"/>
            <a:ext cx="3447448" cy="2967939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Component List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AD341B4-BA64-43A6-BA79-D246C65CB751}"/>
              </a:ext>
            </a:extLst>
          </p:cNvPr>
          <p:cNvSpPr/>
          <p:nvPr/>
        </p:nvSpPr>
        <p:spPr>
          <a:xfrm>
            <a:off x="6062494" y="3651833"/>
            <a:ext cx="1468646" cy="2967939"/>
          </a:xfrm>
          <a:prstGeom prst="roundRect">
            <a:avLst/>
          </a:prstGeom>
          <a:solidFill>
            <a:srgbClr val="2F528F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Component Paragraph</a:t>
            </a:r>
          </a:p>
        </p:txBody>
      </p:sp>
    </p:spTree>
    <p:extLst>
      <p:ext uri="{BB962C8B-B14F-4D97-AF65-F5344CB8AC3E}">
        <p14:creationId xmlns:p14="http://schemas.microsoft.com/office/powerpoint/2010/main" val="88161164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C990110-0A6C-496D-8FBD-002C68BF9B91}"/>
              </a:ext>
            </a:extLst>
          </p:cNvPr>
          <p:cNvSpPr txBox="1"/>
          <p:nvPr/>
        </p:nvSpPr>
        <p:spPr>
          <a:xfrm flipH="1">
            <a:off x="6339578" y="1123856"/>
            <a:ext cx="39293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548235"/>
                </a:solidFill>
              </a:rPr>
              <a:t>Component List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85FD3F-9D20-42C0-AAF3-8D461E2F2470}"/>
              </a:ext>
            </a:extLst>
          </p:cNvPr>
          <p:cNvSpPr txBox="1"/>
          <p:nvPr/>
        </p:nvSpPr>
        <p:spPr>
          <a:xfrm flipH="1">
            <a:off x="1113784" y="785302"/>
            <a:ext cx="298166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2F528F"/>
                </a:solidFill>
              </a:rPr>
              <a:t>Component Paragraph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4A3138-9A97-4080-A1EA-8C16E89B6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6414" y="2387185"/>
            <a:ext cx="1696402" cy="40551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3C0C5C-62BE-463B-B744-55A16F535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098" y="2387185"/>
            <a:ext cx="5048066" cy="3877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5813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FAFD66C-DDC1-41AC-858D-446E3666B73F}"/>
              </a:ext>
            </a:extLst>
          </p:cNvPr>
          <p:cNvSpPr/>
          <p:nvPr/>
        </p:nvSpPr>
        <p:spPr>
          <a:xfrm>
            <a:off x="7750146" y="2107964"/>
            <a:ext cx="2740731" cy="2642072"/>
          </a:xfrm>
          <a:prstGeom prst="roundRect">
            <a:avLst>
              <a:gd name="adj" fmla="val 5611"/>
            </a:avLst>
          </a:prstGeom>
          <a:solidFill>
            <a:srgbClr val="61DAFB"/>
          </a:solidFill>
          <a:ln>
            <a:solidFill>
              <a:srgbClr val="61DA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7947940" y="3373333"/>
            <a:ext cx="211045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JSX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7D1E7FF-4308-4B0E-84DE-95C3BCF9F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5547" y="1437501"/>
            <a:ext cx="5636444" cy="39829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1EEA1A-575E-4353-9729-D0992F3DC14D}"/>
              </a:ext>
            </a:extLst>
          </p:cNvPr>
          <p:cNvSpPr txBox="1"/>
          <p:nvPr/>
        </p:nvSpPr>
        <p:spPr>
          <a:xfrm flipH="1">
            <a:off x="4854433" y="2767279"/>
            <a:ext cx="24831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>
                    <a:lumMod val="65000"/>
                  </a:schemeClr>
                </a:solidFill>
              </a:rPr>
              <a:t>With</a:t>
            </a:r>
          </a:p>
        </p:txBody>
      </p:sp>
    </p:spTree>
    <p:extLst>
      <p:ext uri="{BB962C8B-B14F-4D97-AF65-F5344CB8AC3E}">
        <p14:creationId xmlns:p14="http://schemas.microsoft.com/office/powerpoint/2010/main" val="399389666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1D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623701" y="3429000"/>
            <a:ext cx="6126482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JSX</a:t>
            </a:r>
          </a:p>
        </p:txBody>
      </p:sp>
    </p:spTree>
    <p:extLst>
      <p:ext uri="{BB962C8B-B14F-4D97-AF65-F5344CB8AC3E}">
        <p14:creationId xmlns:p14="http://schemas.microsoft.com/office/powerpoint/2010/main" val="251743608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0" y="2151727"/>
            <a:ext cx="12192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 </a:t>
            </a:r>
            <a:r>
              <a:rPr lang="en-US" sz="8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Syntax Sugar of </a:t>
            </a:r>
            <a:r>
              <a:rPr lang="en-US" sz="8800" dirty="0">
                <a:solidFill>
                  <a:srgbClr val="F7DF1E"/>
                </a:solidFill>
              </a:rPr>
              <a:t>JS</a:t>
            </a:r>
          </a:p>
          <a:p>
            <a:pPr algn="ctr"/>
            <a:r>
              <a:rPr lang="en-US" sz="66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 </a:t>
            </a:r>
            <a:r>
              <a:rPr lang="en-US" sz="6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many additional usage</a:t>
            </a:r>
            <a:endParaRPr lang="en-US" sz="6600" dirty="0">
              <a:solidFill>
                <a:srgbClr val="F7DF1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3915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501650" y="2459504"/>
            <a:ext cx="1118869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&lt;div style={{color: black, background-color: blue}}&gt;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Same as </a:t>
            </a:r>
            <a:r>
              <a:rPr lang="en-US" sz="4000" dirty="0">
                <a:solidFill>
                  <a:srgbClr val="2196F3"/>
                </a:solidFill>
              </a:rPr>
              <a:t>CSS</a:t>
            </a:r>
          </a:p>
          <a:p>
            <a:endParaRPr lang="en-US" altLang="zh-TW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rgbClr val="F7DF1E"/>
                </a:solidFill>
              </a:rPr>
              <a:t>/ 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&lt;span&gt;{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this.message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}&lt;/span&gt;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Same as </a:t>
            </a:r>
            <a:r>
              <a:rPr lang="en-US" sz="4000" dirty="0" err="1">
                <a:solidFill>
                  <a:srgbClr val="FC490B"/>
                </a:solidFill>
              </a:rPr>
              <a:t>innerHTML</a:t>
            </a:r>
            <a:endParaRPr lang="en-US" sz="4000" dirty="0">
              <a:solidFill>
                <a:srgbClr val="FC490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3263900" y="478522"/>
            <a:ext cx="566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Syntax</a:t>
            </a:r>
          </a:p>
        </p:txBody>
      </p:sp>
    </p:spTree>
    <p:extLst>
      <p:ext uri="{BB962C8B-B14F-4D97-AF65-F5344CB8AC3E}">
        <p14:creationId xmlns:p14="http://schemas.microsoft.com/office/powerpoint/2010/main" val="85481430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0" y="2151727"/>
            <a:ext cx="121920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 </a:t>
            </a:r>
            <a:r>
              <a:rPr lang="en-US" sz="8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Life Cycle of </a:t>
            </a:r>
          </a:p>
          <a:p>
            <a:pPr algn="ctr"/>
            <a:r>
              <a:rPr lang="en-US" sz="8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8800" dirty="0">
                <a:solidFill>
                  <a:srgbClr val="F7DF1E"/>
                </a:solidFill>
              </a:rPr>
              <a:t> Component</a:t>
            </a:r>
          </a:p>
        </p:txBody>
      </p:sp>
    </p:spTree>
    <p:extLst>
      <p:ext uri="{BB962C8B-B14F-4D97-AF65-F5344CB8AC3E}">
        <p14:creationId xmlns:p14="http://schemas.microsoft.com/office/powerpoint/2010/main" val="173242648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501650" y="1401852"/>
            <a:ext cx="1118869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7DF1E"/>
                </a:solidFill>
              </a:rPr>
              <a:t>/ </a:t>
            </a:r>
            <a:r>
              <a:rPr lang="en-US" sz="4000" dirty="0">
                <a:solidFill>
                  <a:srgbClr val="61DAFB"/>
                </a:solidFill>
              </a:rPr>
              <a:t>props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  <a:r>
              <a:rPr lang="en-US" sz="4000" dirty="0">
                <a:solidFill>
                  <a:srgbClr val="61DAFB"/>
                </a:solidFill>
              </a:rPr>
              <a:t> 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Arguments passed from outside</a:t>
            </a:r>
            <a:endParaRPr lang="en-US" sz="4000" dirty="0">
              <a:solidFill>
                <a:srgbClr val="61DAFB"/>
              </a:solidFill>
            </a:endParaRP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class example extends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React.Component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{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altLang="zh-TW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constructor(</a:t>
            </a:r>
            <a:r>
              <a:rPr lang="en-US" altLang="zh-TW" sz="4000" dirty="0">
                <a:solidFill>
                  <a:srgbClr val="61DAFB"/>
                </a:solidFill>
              </a:rPr>
              <a:t>props</a:t>
            </a:r>
            <a:r>
              <a:rPr lang="en-US" altLang="zh-TW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){super(</a:t>
            </a:r>
            <a:r>
              <a:rPr lang="en-US" altLang="zh-TW" sz="4000" dirty="0">
                <a:solidFill>
                  <a:srgbClr val="61DAFB"/>
                </a:solidFill>
              </a:rPr>
              <a:t>props</a:t>
            </a:r>
            <a:r>
              <a:rPr lang="en-US" altLang="zh-TW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);}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  <a:p>
            <a:endParaRPr lang="en-US" altLang="zh-TW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rgbClr val="F7DF1E"/>
                </a:solidFill>
              </a:rPr>
              <a:t>/ </a:t>
            </a:r>
            <a:r>
              <a:rPr lang="en-US" sz="4000" dirty="0">
                <a:solidFill>
                  <a:srgbClr val="2196F3"/>
                </a:solidFill>
              </a:rPr>
              <a:t>state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Inner variable of component</a:t>
            </a:r>
          </a:p>
          <a:p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this.</a:t>
            </a:r>
            <a:r>
              <a:rPr lang="en-US" sz="4000" dirty="0" err="1">
                <a:solidFill>
                  <a:srgbClr val="2196F3"/>
                </a:solidFill>
              </a:rPr>
              <a:t>state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=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newState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var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nowState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=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this.</a:t>
            </a:r>
            <a:r>
              <a:rPr lang="en-US" sz="4000" dirty="0" err="1">
                <a:solidFill>
                  <a:srgbClr val="2196F3"/>
                </a:solidFill>
              </a:rPr>
              <a:t>getState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();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3263900" y="478522"/>
            <a:ext cx="566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Built in variables</a:t>
            </a:r>
          </a:p>
        </p:txBody>
      </p:sp>
    </p:spTree>
    <p:extLst>
      <p:ext uri="{BB962C8B-B14F-4D97-AF65-F5344CB8AC3E}">
        <p14:creationId xmlns:p14="http://schemas.microsoft.com/office/powerpoint/2010/main" val="19221560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ãreact component lifecycleãçåçæå°çµæ">
            <a:extLst>
              <a:ext uri="{FF2B5EF4-FFF2-40B4-BE49-F238E27FC236}">
                <a16:creationId xmlns:a16="http://schemas.microsoft.com/office/drawing/2014/main" id="{AFBA34A1-EB38-4CEA-9FE0-C20C15431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954" y="279750"/>
            <a:ext cx="11498092" cy="629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672966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194552" y="1613118"/>
            <a:ext cx="1052532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 We finally </a:t>
            </a:r>
          </a:p>
          <a:p>
            <a:r>
              <a:rPr lang="en-US" sz="1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can Start</a:t>
            </a:r>
          </a:p>
        </p:txBody>
      </p:sp>
    </p:spTree>
    <p:extLst>
      <p:ext uri="{BB962C8B-B14F-4D97-AF65-F5344CB8AC3E}">
        <p14:creationId xmlns:p14="http://schemas.microsoft.com/office/powerpoint/2010/main" val="683249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36F85-AC16-4FE8-A0AA-22AADAC6E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E75155B-D2CC-4623-AB48-6308534CD0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58095" y="2659559"/>
            <a:ext cx="2519363" cy="2555876"/>
          </a:xfrm>
        </p:spPr>
      </p:pic>
      <p:pic>
        <p:nvPicPr>
          <p:cNvPr id="2050" name="Picture 2" descr="ãjsãçåçæå°çµæ">
            <a:extLst>
              <a:ext uri="{FF2B5EF4-FFF2-40B4-BE49-F238E27FC236}">
                <a16:creationId xmlns:a16="http://schemas.microsoft.com/office/drawing/2014/main" id="{03C1CC0A-492A-407D-AFCE-DB3A5A5FD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3162" y="365125"/>
            <a:ext cx="2225675" cy="222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45AA78B-4869-46A2-88EB-C3EEC388BA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514539" y="2659559"/>
            <a:ext cx="2519363" cy="25193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26C3BE4-92C6-4733-B705-59D9AD5C2405}"/>
              </a:ext>
            </a:extLst>
          </p:cNvPr>
          <p:cNvSpPr txBox="1"/>
          <p:nvPr/>
        </p:nvSpPr>
        <p:spPr>
          <a:xfrm flipH="1">
            <a:off x="4455428" y="2659559"/>
            <a:ext cx="328114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Interaction</a:t>
            </a:r>
          </a:p>
          <a:p>
            <a:pPr algn="ctr"/>
            <a:r>
              <a:rPr lang="en-US" sz="4400" dirty="0"/>
              <a:t>(Brain)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BDC014-5FD2-40A9-855E-E5624D493F5F}"/>
              </a:ext>
            </a:extLst>
          </p:cNvPr>
          <p:cNvSpPr txBox="1"/>
          <p:nvPr/>
        </p:nvSpPr>
        <p:spPr>
          <a:xfrm flipH="1">
            <a:off x="1174287" y="5178922"/>
            <a:ext cx="328114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Structure</a:t>
            </a:r>
          </a:p>
          <a:p>
            <a:pPr algn="ctr"/>
            <a:r>
              <a:rPr lang="en-US" sz="4400" dirty="0"/>
              <a:t>(Bone)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DDC57A-8C95-4026-A558-7156C5C0A24F}"/>
              </a:ext>
            </a:extLst>
          </p:cNvPr>
          <p:cNvSpPr txBox="1"/>
          <p:nvPr/>
        </p:nvSpPr>
        <p:spPr>
          <a:xfrm flipH="1">
            <a:off x="7736572" y="5046325"/>
            <a:ext cx="328114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Decoration</a:t>
            </a:r>
          </a:p>
          <a:p>
            <a:pPr algn="ctr"/>
            <a:r>
              <a:rPr lang="en-US" sz="4400" dirty="0"/>
              <a:t>(Skin)</a:t>
            </a:r>
          </a:p>
        </p:txBody>
      </p:sp>
    </p:spTree>
    <p:extLst>
      <p:ext uri="{BB962C8B-B14F-4D97-AF65-F5344CB8AC3E}">
        <p14:creationId xmlns:p14="http://schemas.microsoft.com/office/powerpoint/2010/main" val="215712512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97D1E7FF-4308-4B0E-84DE-95C3BCF9F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6060" y="1248988"/>
            <a:ext cx="6169983" cy="43600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D4C4B3D-64FE-443C-87C0-826CB4F7ED46}"/>
              </a:ext>
            </a:extLst>
          </p:cNvPr>
          <p:cNvSpPr txBox="1"/>
          <p:nvPr/>
        </p:nvSpPr>
        <p:spPr>
          <a:xfrm>
            <a:off x="6504561" y="2497976"/>
            <a:ext cx="4156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Clock</a:t>
            </a:r>
          </a:p>
        </p:txBody>
      </p:sp>
    </p:spTree>
    <p:extLst>
      <p:ext uri="{BB962C8B-B14F-4D97-AF65-F5344CB8AC3E}">
        <p14:creationId xmlns:p14="http://schemas.microsoft.com/office/powerpoint/2010/main" val="3649145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A9D4E6E-C7A4-4C11-A643-3F1BDC70AD8B}"/>
              </a:ext>
            </a:extLst>
          </p:cNvPr>
          <p:cNvSpPr txBox="1"/>
          <p:nvPr/>
        </p:nvSpPr>
        <p:spPr>
          <a:xfrm flipH="1">
            <a:off x="5430849" y="1613114"/>
            <a:ext cx="5595062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rgbClr val="61DAFB"/>
                </a:solidFill>
              </a:rPr>
              <a:t>Mobile</a:t>
            </a:r>
          </a:p>
          <a:p>
            <a:r>
              <a:rPr lang="en-US" sz="11500" dirty="0">
                <a:solidFill>
                  <a:srgbClr val="61DAFB"/>
                </a:solidFill>
              </a:rPr>
              <a:t>APP</a:t>
            </a:r>
          </a:p>
        </p:txBody>
      </p:sp>
      <p:pic>
        <p:nvPicPr>
          <p:cNvPr id="5" name="Content Placeholder 8">
            <a:extLst>
              <a:ext uri="{FF2B5EF4-FFF2-40B4-BE49-F238E27FC236}">
                <a16:creationId xmlns:a16="http://schemas.microsoft.com/office/drawing/2014/main" id="{073187AA-3086-4E7C-9DB5-4A82E95330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96618" y="1861881"/>
            <a:ext cx="3134231" cy="3134231"/>
          </a:xfrm>
        </p:spPr>
      </p:pic>
    </p:spTree>
    <p:extLst>
      <p:ext uri="{BB962C8B-B14F-4D97-AF65-F5344CB8AC3E}">
        <p14:creationId xmlns:p14="http://schemas.microsoft.com/office/powerpoint/2010/main" val="2036521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ãkotlinãçåçæå°çµæ">
            <a:extLst>
              <a:ext uri="{FF2B5EF4-FFF2-40B4-BE49-F238E27FC236}">
                <a16:creationId xmlns:a16="http://schemas.microsoft.com/office/drawing/2014/main" id="{27007A8F-3BBF-4CE4-B76D-345FF7253C7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75" y="3886140"/>
            <a:ext cx="1346260" cy="1346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7E744555-17D2-487A-BC74-81F54F1DB9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32120" y="3617883"/>
            <a:ext cx="2085975" cy="208597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FF63E971-822D-4D3E-9200-C6DA64DD07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522988" y="3546296"/>
            <a:ext cx="1686104" cy="1686104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9889D230-53A5-4176-9CAC-C5A5C094121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387585" y="482630"/>
            <a:ext cx="1689070" cy="168907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142B20A-E3D9-4648-9BA1-4981DFD3547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261335" y="417536"/>
            <a:ext cx="1819258" cy="1819258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D8961F9-6D2B-4DB2-BA5E-337C9504B32E}"/>
              </a:ext>
            </a:extLst>
          </p:cNvPr>
          <p:cNvCxnSpPr/>
          <p:nvPr/>
        </p:nvCxnSpPr>
        <p:spPr>
          <a:xfrm>
            <a:off x="6299080" y="482630"/>
            <a:ext cx="0" cy="5676870"/>
          </a:xfrm>
          <a:prstGeom prst="line">
            <a:avLst/>
          </a:prstGeom>
          <a:ln w="889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B335E9CC-62D9-4643-824C-D5A0B09360E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712888" y="2471956"/>
            <a:ext cx="3038463" cy="6283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F9B0F0-BC9A-40A3-8726-99E36E1DFDE4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25" t="35777" b="29022"/>
          <a:stretch/>
        </p:blipFill>
        <p:spPr>
          <a:xfrm>
            <a:off x="8655667" y="2392689"/>
            <a:ext cx="1228898" cy="7868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846A58-416C-4FAD-A649-31140AE72877}"/>
              </a:ext>
            </a:extLst>
          </p:cNvPr>
          <p:cNvSpPr txBox="1"/>
          <p:nvPr/>
        </p:nvSpPr>
        <p:spPr>
          <a:xfrm flipH="1">
            <a:off x="749125" y="5310344"/>
            <a:ext cx="1502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Kotlin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0F4F7F-2E28-4A28-AEC0-8E7EF0946CF4}"/>
              </a:ext>
            </a:extLst>
          </p:cNvPr>
          <p:cNvSpPr txBox="1"/>
          <p:nvPr/>
        </p:nvSpPr>
        <p:spPr>
          <a:xfrm flipH="1">
            <a:off x="3585821" y="5233471"/>
            <a:ext cx="1502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Java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2E3309-5851-4F2A-90FF-5AABF97B0F0F}"/>
              </a:ext>
            </a:extLst>
          </p:cNvPr>
          <p:cNvSpPr txBox="1"/>
          <p:nvPr/>
        </p:nvSpPr>
        <p:spPr>
          <a:xfrm flipH="1">
            <a:off x="8852489" y="5310344"/>
            <a:ext cx="1502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Swift</a:t>
            </a:r>
          </a:p>
        </p:txBody>
      </p:sp>
    </p:spTree>
    <p:extLst>
      <p:ext uri="{BB962C8B-B14F-4D97-AF65-F5344CB8AC3E}">
        <p14:creationId xmlns:p14="http://schemas.microsoft.com/office/powerpoint/2010/main" val="1800172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A9D4E6E-C7A4-4C11-A643-3F1BDC70AD8B}"/>
              </a:ext>
            </a:extLst>
          </p:cNvPr>
          <p:cNvSpPr txBox="1"/>
          <p:nvPr/>
        </p:nvSpPr>
        <p:spPr>
          <a:xfrm flipH="1">
            <a:off x="4667441" y="2367171"/>
            <a:ext cx="285711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rgbClr val="61DAFB"/>
                </a:solidFill>
              </a:rPr>
              <a:t>Mobile</a:t>
            </a:r>
          </a:p>
          <a:p>
            <a:pPr algn="ctr"/>
            <a:r>
              <a:rPr lang="en-US" sz="6600" dirty="0">
                <a:solidFill>
                  <a:srgbClr val="61DAFB"/>
                </a:solidFill>
              </a:rPr>
              <a:t>APP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3275BD-EB36-434F-B2DB-807AD3A380D8}"/>
              </a:ext>
            </a:extLst>
          </p:cNvPr>
          <p:cNvSpPr txBox="1"/>
          <p:nvPr/>
        </p:nvSpPr>
        <p:spPr>
          <a:xfrm flipH="1">
            <a:off x="233036" y="2828835"/>
            <a:ext cx="33467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rgbClr val="61DAFB"/>
                </a:solidFill>
              </a:rPr>
              <a:t>Website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25C15C-B8B0-451F-B9FA-427F39E7547F}"/>
              </a:ext>
            </a:extLst>
          </p:cNvPr>
          <p:cNvSpPr txBox="1"/>
          <p:nvPr/>
        </p:nvSpPr>
        <p:spPr>
          <a:xfrm flipH="1">
            <a:off x="3851128" y="2828834"/>
            <a:ext cx="5449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>
                    <a:lumMod val="75000"/>
                  </a:schemeClr>
                </a:solidFill>
              </a:rPr>
              <a:t>+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841A7A-5106-40A4-907B-68D5F498C9E9}"/>
              </a:ext>
            </a:extLst>
          </p:cNvPr>
          <p:cNvSpPr txBox="1"/>
          <p:nvPr/>
        </p:nvSpPr>
        <p:spPr>
          <a:xfrm flipH="1">
            <a:off x="7795908" y="2828833"/>
            <a:ext cx="828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>
                    <a:lumMod val="75000"/>
                  </a:schemeClr>
                </a:solidFill>
              </a:rPr>
              <a:t>=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34587C-D6CF-42A5-83EC-02CC1554A6EC}"/>
              </a:ext>
            </a:extLst>
          </p:cNvPr>
          <p:cNvSpPr txBox="1"/>
          <p:nvPr/>
        </p:nvSpPr>
        <p:spPr>
          <a:xfrm flipH="1">
            <a:off x="8895730" y="2363821"/>
            <a:ext cx="285711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Hybrid</a:t>
            </a:r>
          </a:p>
          <a:p>
            <a:pPr algn="ctr"/>
            <a:r>
              <a:rPr lang="en-US" sz="6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APP</a:t>
            </a:r>
          </a:p>
        </p:txBody>
      </p:sp>
    </p:spTree>
    <p:extLst>
      <p:ext uri="{BB962C8B-B14F-4D97-AF65-F5344CB8AC3E}">
        <p14:creationId xmlns:p14="http://schemas.microsoft.com/office/powerpoint/2010/main" val="2986888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699</TotalTime>
  <Words>2929</Words>
  <Application>Microsoft Office PowerPoint</Application>
  <PresentationFormat>Widescreen</PresentationFormat>
  <Paragraphs>256</Paragraphs>
  <Slides>60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5" baseType="lpstr">
      <vt:lpstr>Calibri Light</vt:lpstr>
      <vt:lpstr>Arial</vt:lpstr>
      <vt:lpstr>新細明體</vt:lpstr>
      <vt:lpstr>Calibri</vt:lpstr>
      <vt:lpstr>Office Theme</vt:lpstr>
      <vt:lpstr>PowerPoint Presentation</vt:lpstr>
      <vt:lpstr>PowerPoint Presentation</vt:lpstr>
      <vt:lpstr>PowerPoint Presentation</vt:lpstr>
      <vt:lpstr>Front And Back End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聖諺 周</dc:creator>
  <cp:lastModifiedBy>聖諺 周</cp:lastModifiedBy>
  <cp:revision>68</cp:revision>
  <dcterms:created xsi:type="dcterms:W3CDTF">2019-05-15T16:02:04Z</dcterms:created>
  <dcterms:modified xsi:type="dcterms:W3CDTF">2019-05-17T13:27:01Z</dcterms:modified>
</cp:coreProperties>
</file>